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90"/>
  </p:notesMasterIdLst>
  <p:sldIdLst>
    <p:sldId id="1069" r:id="rId3"/>
    <p:sldId id="939" r:id="rId4"/>
    <p:sldId id="977" r:id="rId5"/>
    <p:sldId id="2905" r:id="rId6"/>
    <p:sldId id="2884" r:id="rId7"/>
    <p:sldId id="2882" r:id="rId8"/>
    <p:sldId id="467" r:id="rId9"/>
    <p:sldId id="2754" r:id="rId10"/>
    <p:sldId id="2755" r:id="rId11"/>
    <p:sldId id="2885" r:id="rId12"/>
    <p:sldId id="2886" r:id="rId13"/>
    <p:sldId id="2887" r:id="rId14"/>
    <p:sldId id="2889" r:id="rId15"/>
    <p:sldId id="2739" r:id="rId16"/>
    <p:sldId id="2890" r:id="rId17"/>
    <p:sldId id="2727" r:id="rId18"/>
    <p:sldId id="2907" r:id="rId19"/>
    <p:sldId id="1059" r:id="rId20"/>
    <p:sldId id="1053" r:id="rId21"/>
    <p:sldId id="2906" r:id="rId22"/>
    <p:sldId id="991" r:id="rId23"/>
    <p:sldId id="2897" r:id="rId24"/>
    <p:sldId id="1070" r:id="rId25"/>
    <p:sldId id="1071" r:id="rId26"/>
    <p:sldId id="1072" r:id="rId27"/>
    <p:sldId id="915" r:id="rId28"/>
    <p:sldId id="1050" r:id="rId29"/>
    <p:sldId id="1060" r:id="rId30"/>
    <p:sldId id="2880" r:id="rId31"/>
    <p:sldId id="2904" r:id="rId32"/>
    <p:sldId id="2896" r:id="rId33"/>
    <p:sldId id="438" r:id="rId34"/>
    <p:sldId id="890" r:id="rId35"/>
    <p:sldId id="2740" r:id="rId36"/>
    <p:sldId id="889" r:id="rId37"/>
    <p:sldId id="2813" r:id="rId38"/>
    <p:sldId id="2738" r:id="rId39"/>
    <p:sldId id="2891" r:id="rId40"/>
    <p:sldId id="2892" r:id="rId41"/>
    <p:sldId id="2881" r:id="rId42"/>
    <p:sldId id="2877" r:id="rId43"/>
    <p:sldId id="2878" r:id="rId44"/>
    <p:sldId id="2817" r:id="rId45"/>
    <p:sldId id="2883" r:id="rId46"/>
    <p:sldId id="2888" r:id="rId47"/>
    <p:sldId id="959" r:id="rId48"/>
    <p:sldId id="980" r:id="rId49"/>
    <p:sldId id="986" r:id="rId50"/>
    <p:sldId id="988" r:id="rId51"/>
    <p:sldId id="1066" r:id="rId52"/>
    <p:sldId id="1067" r:id="rId53"/>
    <p:sldId id="1068" r:id="rId54"/>
    <p:sldId id="979" r:id="rId55"/>
    <p:sldId id="989" r:id="rId56"/>
    <p:sldId id="1058" r:id="rId57"/>
    <p:sldId id="990" r:id="rId58"/>
    <p:sldId id="987" r:id="rId59"/>
    <p:sldId id="992" r:id="rId60"/>
    <p:sldId id="994" r:id="rId61"/>
    <p:sldId id="993" r:id="rId62"/>
    <p:sldId id="981" r:id="rId63"/>
    <p:sldId id="997" r:id="rId64"/>
    <p:sldId id="1003" r:id="rId65"/>
    <p:sldId id="2893" r:id="rId66"/>
    <p:sldId id="2894" r:id="rId67"/>
    <p:sldId id="2901" r:id="rId68"/>
    <p:sldId id="2902" r:id="rId69"/>
    <p:sldId id="2895" r:id="rId70"/>
    <p:sldId id="937" r:id="rId71"/>
    <p:sldId id="935" r:id="rId72"/>
    <p:sldId id="933" r:id="rId73"/>
    <p:sldId id="934" r:id="rId74"/>
    <p:sldId id="260" r:id="rId75"/>
    <p:sldId id="930" r:id="rId76"/>
    <p:sldId id="282" r:id="rId77"/>
    <p:sldId id="1051" r:id="rId78"/>
    <p:sldId id="2899" r:id="rId79"/>
    <p:sldId id="2898" r:id="rId80"/>
    <p:sldId id="2900" r:id="rId81"/>
    <p:sldId id="525" r:id="rId82"/>
    <p:sldId id="863" r:id="rId83"/>
    <p:sldId id="2903" r:id="rId84"/>
    <p:sldId id="924" r:id="rId85"/>
    <p:sldId id="1005" r:id="rId86"/>
    <p:sldId id="985" r:id="rId87"/>
    <p:sldId id="1004" r:id="rId88"/>
    <p:sldId id="974" r:id="rId8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15"/>
    <p:restoredTop sz="89265"/>
  </p:normalViewPr>
  <p:slideViewPr>
    <p:cSldViewPr snapToGrid="0">
      <p:cViewPr varScale="1">
        <p:scale>
          <a:sx n="169" d="100"/>
          <a:sy n="169" d="100"/>
        </p:scale>
        <p:origin x="208" y="3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62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469766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640980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711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2010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2040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0662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1516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9210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tiff"/><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1.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30.jpeg"/><Relationship Id="rId9"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1.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35.GIF"/><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hyperlink" Target="https://bookkeeper.apache.org/docs/latest/api/ledger-api/" TargetMode="Externa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hyperlink" Target="https://plato.stanford.edu/entries/epistemology/#toc" TargetMode="External"/><Relationship Id="rId2" Type="http://schemas.openxmlformats.org/officeDocument/2006/relationships/hyperlink" Target="https://en.wikipedia.org/wiki/Ontology" TargetMode="External"/><Relationship Id="rId1" Type="http://schemas.openxmlformats.org/officeDocument/2006/relationships/slideLayout" Target="../slideLayouts/slideLayout2.xml"/><Relationship Id="rId4" Type="http://schemas.openxmlformats.org/officeDocument/2006/relationships/hyperlink" Target="https://en.wikipedia.org/wiki/Uniform_Resource_Identifier"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youtube.com/watch?v=PjWKE-IJ4R8"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48.png"/><Relationship Id="rId4" Type="http://schemas.openxmlformats.org/officeDocument/2006/relationships/hyperlink" Target="https://youtu.be/YDdDuq2AGw4"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57.png"/><Relationship Id="rId4" Type="http://schemas.openxmlformats.org/officeDocument/2006/relationships/hyperlink" Target="https://youtu.be/15uy9Ga-14I?t=172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61.jpe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66.tiff"/></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77.png"/><Relationship Id="rId4" Type="http://schemas.openxmlformats.org/officeDocument/2006/relationships/image" Target="../media/image7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www.google.com/url?sa=i&amp;rct=j&amp;q=&amp;esrc=s&amp;source=images&amp;cd=&amp;ved=2ahUKEwj8g_uNlrvmAhVSMH0KHR1-BToQjRx6BAgBEAQ&amp;url=https%3A%2F%2Fwww.ineteconomics.org%2Fresearch%2Fexperts%2Febeinhocker&amp;psig=AOvVaw2Fc_DnrfaC2deWkifzwsKb&amp;ust=1576620200671513" TargetMode="External"/><Relationship Id="rId5" Type="http://schemas.openxmlformats.org/officeDocument/2006/relationships/image" Target="../media/image81.jpeg"/><Relationship Id="rId4" Type="http://schemas.openxmlformats.org/officeDocument/2006/relationships/hyperlink" Target="https://en.wikipedia.org/wiki/File:Vaclav_Havel.jp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85.jpeg"/></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youtu.be/xgyMY9w7-ew?t=549" TargetMode="External"/><Relationship Id="rId5" Type="http://schemas.openxmlformats.org/officeDocument/2006/relationships/image" Target="../media/image89.png"/><Relationship Id="rId4" Type="http://schemas.openxmlformats.org/officeDocument/2006/relationships/hyperlink" Target="https://youtu.be/xgyMY9w7-ew?t=27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en.wikipedia.org/wiki/File:Pacioli_summa_stamp.jpg" TargetMode="Externa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hyperlink" Target="https://youtu.be/BdXWlQsd7RI?t=161" TargetMode="Externa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hyperlink" Target="https://youtu.be/H99CMUFPv0U?t=4204" TargetMode="Externa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hyperlink" Target="https://en.wikipedia.org/wiki/Henri_Poincar%C3%A9"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m0IH3Hgy3oI?t=148"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hyperlink" Target="https://wiki2.org/en/Where_Mathematics_Comes_From" TargetMode="External"/><Relationship Id="rId7" Type="http://schemas.openxmlformats.org/officeDocument/2006/relationships/hyperlink" Target="https://georgelakoff.com/books/metaphors-we-live-by/"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2.jpeg"/><Relationship Id="rId11" Type="http://schemas.openxmlformats.org/officeDocument/2006/relationships/image" Target="../media/image104.jpeg"/><Relationship Id="rId5" Type="http://schemas.openxmlformats.org/officeDocument/2006/relationships/hyperlink" Target="https://georgelakoff.com/about/women-fire-and-dangerous-things/" TargetMode="External"/><Relationship Id="rId10" Type="http://schemas.openxmlformats.org/officeDocument/2006/relationships/hyperlink" Target="https://georgelakoff.com/books/philosophy-in-the-flesh/" TargetMode="External"/><Relationship Id="rId4" Type="http://schemas.openxmlformats.org/officeDocument/2006/relationships/image" Target="../media/image101.jpeg"/><Relationship Id="rId9" Type="http://schemas.openxmlformats.org/officeDocument/2006/relationships/hyperlink" Target="https://georgelakoff.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hyperlink" Target="https://wiki2.org/en/Where_Mathematics_Comes_From" TargetMode="External"/><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hyperlink" Target="https://wiki2.org/en/Cayley_tabl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hyperlink" Target="https://wiki2.org/en/Faro_shuffle" TargetMode="External"/><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6.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18.gif"/><Relationship Id="rId4" Type="http://schemas.openxmlformats.org/officeDocument/2006/relationships/image" Target="../media/image115.gif"/><Relationship Id="rId9" Type="http://schemas.openxmlformats.org/officeDocument/2006/relationships/hyperlink" Target="http://info.cern.ch/hypertext/WWW/TheProject.html"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01.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23.png"/><Relationship Id="rId12" Type="http://schemas.openxmlformats.org/officeDocument/2006/relationships/hyperlink" Target="https://wiki2.org/en/Where_Mathematics_Comes_From" TargetMode="External"/><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hyperlink" Target="http://nearcoding.com/what-is-devops/" TargetMode="External"/><Relationship Id="rId11" Type="http://schemas.openxmlformats.org/officeDocument/2006/relationships/image" Target="../media/image126.png"/><Relationship Id="rId5" Type="http://schemas.openxmlformats.org/officeDocument/2006/relationships/image" Target="../media/image122.png"/><Relationship Id="rId15" Type="http://schemas.openxmlformats.org/officeDocument/2006/relationships/image" Target="../media/image127.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21.png"/><Relationship Id="rId9" Type="http://schemas.openxmlformats.org/officeDocument/2006/relationships/image" Target="../media/image125.png"/><Relationship Id="rId14" Type="http://schemas.openxmlformats.org/officeDocument/2006/relationships/hyperlink" Target="https://en.wikipedia.org/wiki/Henri_Poincar%C3%A9"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hyperlink" Target="https://youtu.be/Hm5LAxKxrD8?t=250"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hyperlink" Target="https://youtu.be/RHDP_KCrjUc?t=498" TargetMode="External"/><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 Id="rId5" Type="http://schemas.openxmlformats.org/officeDocument/2006/relationships/image" Target="../media/image141.png"/><Relationship Id="rId4" Type="http://schemas.openxmlformats.org/officeDocument/2006/relationships/hyperlink" Target="https://youtu.be/oZrZlx2fmc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jpeg"/></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8.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16.png"/><Relationship Id="rId4" Type="http://schemas.openxmlformats.org/officeDocument/2006/relationships/hyperlink" Target="https://www.kth.se/social/upload/507d1d3af276540519000002/Moore%27s%20%20law.pdf"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tiff"/><Relationship Id="rId1" Type="http://schemas.openxmlformats.org/officeDocument/2006/relationships/slideLayout" Target="../slideLayouts/slideLayout9.xml"/><Relationship Id="rId6" Type="http://schemas.openxmlformats.org/officeDocument/2006/relationships/image" Target="../media/image155.tiff"/><Relationship Id="rId5" Type="http://schemas.openxmlformats.org/officeDocument/2006/relationships/image" Target="../media/image154.tiff"/><Relationship Id="rId4" Type="http://schemas.openxmlformats.org/officeDocument/2006/relationships/image" Target="../media/image153.tiff"/></Relationships>
</file>

<file path=ppt/slides/_rels/slide82.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2.jpeg"/></Relationships>
</file>

<file path=ppt/slides/_rels/slide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s://en.wikipedia.org/wiki/File:Raymond_Kurzweil_Fantastic_Voyage.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Git as a Book Keeping Ledger</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Name Space Management:</a:t>
            </a:r>
          </a:p>
          <a:p>
            <a:pPr lvl="1"/>
            <a:r>
              <a:rPr lang="en-US" dirty="0"/>
              <a:t>Ontology</a:t>
            </a:r>
            <a:r>
              <a:rPr lang="en-US" altLang="zh-CN" dirty="0"/>
              <a:t>/</a:t>
            </a:r>
            <a:r>
              <a:rPr lang="zh-TW" altLang="en-US" dirty="0"/>
              <a:t>本体论</a:t>
            </a:r>
            <a:r>
              <a:rPr lang="en-US" dirty="0"/>
              <a:t>: </a:t>
            </a:r>
            <a:r>
              <a:rPr lang="en-US" dirty="0">
                <a:hlinkClick r:id="rId2"/>
              </a:rPr>
              <a:t>the philosophical study of being.  (Wikipedia)</a:t>
            </a:r>
            <a:endParaRPr lang="en-US" dirty="0"/>
          </a:p>
          <a:p>
            <a:pPr lvl="1"/>
            <a:r>
              <a:rPr lang="en-US" dirty="0"/>
              <a:t>Epistemology/</a:t>
            </a:r>
            <a:r>
              <a:rPr lang="en-US" dirty="0" err="1"/>
              <a:t>知识论</a:t>
            </a:r>
            <a:r>
              <a:rPr lang="en-US" altLang="zh-CN" dirty="0"/>
              <a:t>: </a:t>
            </a:r>
            <a:r>
              <a:rPr lang="en-US" dirty="0">
                <a:hlinkClick r:id="rId3"/>
              </a:rPr>
              <a:t>a theory of knowledge, (Standord Philosophy Encyclopedia)</a:t>
            </a:r>
            <a:r>
              <a:rPr lang="zh-CN" altLang="en-US" dirty="0"/>
              <a:t> </a:t>
            </a:r>
            <a:endParaRPr lang="en-US" dirty="0"/>
          </a:p>
          <a:p>
            <a:pPr lvl="1"/>
            <a:r>
              <a:rPr lang="en-US" dirty="0"/>
              <a:t>Universal Resource Locator/Indicator(URL/URI) : </a:t>
            </a:r>
            <a:r>
              <a:rPr lang="en-US" dirty="0">
                <a:hlinkClick r:id="rId4"/>
              </a:rPr>
              <a:t>a string representing global resources</a:t>
            </a:r>
            <a:endParaRPr lang="en-US" dirty="0"/>
          </a:p>
          <a:p>
            <a:pPr lvl="1"/>
            <a:endParaRPr lang="en-US" dirty="0"/>
          </a:p>
          <a:p>
            <a:r>
              <a:rPr lang="en-US" dirty="0" err="1"/>
              <a:t>NsM</a:t>
            </a:r>
            <a:r>
              <a:rPr lang="en-US" dirty="0"/>
              <a:t> related Ideas:</a:t>
            </a:r>
          </a:p>
          <a:p>
            <a:pPr lvl="1"/>
            <a:r>
              <a:rPr lang="en-US" dirty="0"/>
              <a:t>CAP Theorem: Consistency, Availability, and Performance face contentious tradeoffs.</a:t>
            </a:r>
          </a:p>
          <a:p>
            <a:pPr lvl="1"/>
            <a:r>
              <a:rPr lang="en-US" dirty="0"/>
              <a:t>System properties: Correctness = Liveness * Safety, Trust-worthy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2236180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571220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3248896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4002686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复式记账启动资本主义</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Weibei SC" panose="03000800000000000000" pitchFamily="66" charset="-128"/>
                <a:ea typeface="Weibei SC" panose="03000800000000000000" pitchFamily="66" charset="-128"/>
              </a:rPr>
              <a:t>Luca</a:t>
            </a:r>
            <a:r>
              <a:rPr lang="zh-CN" altLang="en-US"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Pacioli</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在文艺复兴时期发明了复式记账</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复式记账的平衡方程式</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Weibei SC" panose="03000800000000000000" pitchFamily="66" charset="-128"/>
                <a:ea typeface="Weibei SC" panose="03000800000000000000" pitchFamily="66" charset="-128"/>
              </a:rPr>
              <a:t>资产 </a:t>
            </a:r>
            <a:r>
              <a:rPr lang="en-US" altLang="zh-CN" dirty="0">
                <a:latin typeface="Weibei SC" panose="03000800000000000000" pitchFamily="66" charset="-128"/>
                <a:ea typeface="Weibei SC" panose="03000800000000000000" pitchFamily="66" charset="-128"/>
              </a:rPr>
              <a:t>=</a:t>
            </a:r>
            <a:r>
              <a:rPr lang="zh-CN" altLang="en-US" dirty="0">
                <a:latin typeface="Weibei SC" panose="03000800000000000000" pitchFamily="66" charset="-128"/>
                <a:ea typeface="Weibei SC" panose="03000800000000000000" pitchFamily="66" charset="-128"/>
              </a:rPr>
              <a:t> 负债 </a:t>
            </a:r>
            <a:r>
              <a:rPr lang="en-US" altLang="zh-CN" dirty="0">
                <a:latin typeface="Weibei SC" panose="03000800000000000000" pitchFamily="66" charset="-128"/>
                <a:ea typeface="Weibei SC" panose="03000800000000000000" pitchFamily="66" charset="-128"/>
              </a:rPr>
              <a:t>+</a:t>
            </a:r>
            <a:r>
              <a:rPr lang="zh-CN" altLang="en-US" dirty="0">
                <a:latin typeface="Weibei SC" panose="03000800000000000000" pitchFamily="66" charset="-128"/>
                <a:ea typeface="Weibei SC" panose="03000800000000000000" pitchFamily="66" charset="-128"/>
              </a:rPr>
              <a:t> 产权</a:t>
            </a:r>
            <a:endParaRPr lang="en-US" altLang="zh-CN" dirty="0">
              <a:latin typeface="Weibei SC" panose="03000800000000000000" pitchFamily="66" charset="-128"/>
              <a:ea typeface="Weibei SC" panose="03000800000000000000" pitchFamily="66" charset="-128"/>
            </a:endParaRP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2913250"/>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802086" y="2808515"/>
            <a:ext cx="1099457" cy="97971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727372" y="2808515"/>
            <a:ext cx="849086" cy="97971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98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36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1627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95AF4C-B8F4-B246-AD11-205EA6A5B615}"/>
              </a:ext>
            </a:extLst>
          </p:cNvPr>
          <p:cNvGrpSpPr/>
          <p:nvPr/>
        </p:nvGrpSpPr>
        <p:grpSpPr>
          <a:xfrm>
            <a:off x="2939770" y="1176549"/>
            <a:ext cx="3641529" cy="3651266"/>
            <a:chOff x="3919693" y="1568732"/>
            <a:chExt cx="4855372" cy="4868354"/>
          </a:xfrm>
        </p:grpSpPr>
        <p:pic>
          <p:nvPicPr>
            <p:cNvPr id="7" name="Picture 6">
              <a:extLst>
                <a:ext uri="{FF2B5EF4-FFF2-40B4-BE49-F238E27FC236}">
                  <a16:creationId xmlns:a16="http://schemas.microsoft.com/office/drawing/2014/main" id="{4E19E3BF-C2D9-844F-A369-F837A4B66E78}"/>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9" name="TextBox 8">
              <a:extLst>
                <a:ext uri="{FF2B5EF4-FFF2-40B4-BE49-F238E27FC236}">
                  <a16:creationId xmlns:a16="http://schemas.microsoft.com/office/drawing/2014/main" id="{35F9080E-3C4C-2140-8878-977FB0AAA5B2}"/>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9404F719-3823-E547-9DB4-DA0DAEA760F1}"/>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711069B7-2494-1549-861C-0879F51808E1}"/>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3" name="TextBox 12">
              <a:extLst>
                <a:ext uri="{FF2B5EF4-FFF2-40B4-BE49-F238E27FC236}">
                  <a16:creationId xmlns:a16="http://schemas.microsoft.com/office/drawing/2014/main" id="{6B7660B7-E2FC-844D-8FC4-2F2A5DE44DBD}"/>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区块链的诞生意味着</a:t>
            </a:r>
            <a:r>
              <a:rPr lang="zh-CN" altLang="en-US" sz="3300" spc="225" dirty="0">
                <a:solidFill>
                  <a:srgbClr val="FF0000"/>
                </a:solidFill>
                <a:latin typeface="华文新魏" panose="02010800040101010101" pitchFamily="2" charset="-122"/>
                <a:ea typeface="华文新魏" panose="02010800040101010101" pitchFamily="2" charset="-122"/>
                <a:cs typeface="Adobe 繁黑體 Std B"/>
              </a:rPr>
              <a:t>大男人社会</a:t>
            </a:r>
            <a:r>
              <a:rPr lang="zh-CN" altLang="en-US" sz="3300" spc="225" dirty="0">
                <a:latin typeface="华文新魏" panose="02010800040101010101" pitchFamily="2" charset="-122"/>
                <a:ea typeface="华文新魏" panose="02010800040101010101" pitchFamily="2" charset="-122"/>
                <a:cs typeface="Adobe 繁黑體 Std B"/>
              </a:rPr>
              <a:t>体系的终结</a:t>
            </a:r>
          </a:p>
        </p:txBody>
      </p:sp>
      <p:sp>
        <p:nvSpPr>
          <p:cNvPr id="3" name="TextBox 2">
            <a:extLst>
              <a:ext uri="{FF2B5EF4-FFF2-40B4-BE49-F238E27FC236}">
                <a16:creationId xmlns:a16="http://schemas.microsoft.com/office/drawing/2014/main" id="{238E30B8-B9A4-3D45-9FD3-590DADB34216}"/>
              </a:ext>
            </a:extLst>
          </p:cNvPr>
          <p:cNvSpPr txBox="1"/>
          <p:nvPr/>
        </p:nvSpPr>
        <p:spPr>
          <a:xfrm>
            <a:off x="6829162" y="3140680"/>
            <a:ext cx="2160938" cy="1223412"/>
          </a:xfrm>
          <a:prstGeom prst="rect">
            <a:avLst/>
          </a:prstGeom>
          <a:noFill/>
        </p:spPr>
        <p:txBody>
          <a:bodyPr wrap="square" rtlCol="0">
            <a:spAutoFit/>
          </a:bodyPr>
          <a:lstStyle/>
          <a:p>
            <a:r>
              <a:rPr lang="zh-CN" altLang="en-US" sz="1050" dirty="0">
                <a:latin typeface="STXingkai" panose="02010800040101010101" pitchFamily="2" charset="-122"/>
                <a:ea typeface="STXingkai" panose="02010800040101010101" pitchFamily="2" charset="-122"/>
              </a:rPr>
              <a:t>“捷克民主共和国的总统，哈维尔说：“生活的本质是无限且神秘的，它的完整性和可变性无法被中央头脑遏制或规划。”</a:t>
            </a:r>
            <a:endParaRPr lang="en-US" altLang="zh-CN" sz="1050" dirty="0">
              <a:latin typeface="STXingkai" panose="02010800040101010101" pitchFamily="2" charset="-122"/>
              <a:ea typeface="STXingkai" panose="02010800040101010101" pitchFamily="2" charset="-122"/>
            </a:endParaRPr>
          </a:p>
          <a:p>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摘自</a:t>
            </a:r>
            <a:r>
              <a:rPr lang="en-US" sz="1050" dirty="0">
                <a:latin typeface="STXingkai" panose="02010800040101010101" pitchFamily="2" charset="-122"/>
                <a:ea typeface="STXingkai" panose="02010800040101010101" pitchFamily="2" charset="-122"/>
              </a:rPr>
              <a:t>: </a:t>
            </a:r>
            <a:r>
              <a:rPr lang="zh-CN" altLang="en-US" sz="1050" dirty="0">
                <a:latin typeface="STXingkai" panose="02010800040101010101" pitchFamily="2" charset="-122"/>
                <a:ea typeface="STXingkai" panose="02010800040101010101" pitchFamily="2" charset="-122"/>
              </a:rPr>
              <a:t>埃里克</a:t>
            </a:r>
            <a:r>
              <a:rPr lang="en-US" altLang="zh-CN" sz="1050" dirty="0">
                <a:latin typeface="STXingkai" panose="02010800040101010101" pitchFamily="2" charset="-122"/>
                <a:ea typeface="STXingkai" panose="02010800040101010101" pitchFamily="2" charset="-122"/>
              </a:rPr>
              <a:t>·</a:t>
            </a:r>
            <a:r>
              <a:rPr lang="zh-CN" altLang="en-US" sz="1050" dirty="0">
                <a:latin typeface="STXingkai" panose="02010800040101010101" pitchFamily="2" charset="-122"/>
                <a:ea typeface="STXingkai" panose="02010800040101010101" pitchFamily="2" charset="-122"/>
              </a:rPr>
              <a:t>拜因霍克</a:t>
            </a:r>
            <a:r>
              <a:rPr lang="en-US" altLang="zh-CN" sz="1050" dirty="0">
                <a:latin typeface="STXingkai" panose="02010800040101010101" pitchFamily="2" charset="-122"/>
                <a:ea typeface="STXingkai" panose="02010800040101010101" pitchFamily="2" charset="-122"/>
              </a:rPr>
              <a:t>. “</a:t>
            </a:r>
            <a:r>
              <a:rPr lang="zh-CN" altLang="en-US" sz="1050" dirty="0">
                <a:latin typeface="STXingkai" panose="02010800040101010101" pitchFamily="2" charset="-122"/>
                <a:ea typeface="STXingkai" panose="02010800040101010101" pitchFamily="2" charset="-122"/>
              </a:rPr>
              <a:t>财富的起源）</a:t>
            </a:r>
            <a:endParaRPr lang="en-US" sz="1050" dirty="0">
              <a:latin typeface="STXingkai" panose="02010800040101010101" pitchFamily="2" charset="-122"/>
              <a:ea typeface="STXingkai" panose="02010800040101010101" pitchFamily="2" charset="-122"/>
            </a:endParaRPr>
          </a:p>
        </p:txBody>
      </p:sp>
      <p:sp>
        <p:nvSpPr>
          <p:cNvPr id="5" name="TextBox 4">
            <a:extLst>
              <a:ext uri="{FF2B5EF4-FFF2-40B4-BE49-F238E27FC236}">
                <a16:creationId xmlns:a16="http://schemas.microsoft.com/office/drawing/2014/main" id="{E93DDA2D-0F37-3945-A3E2-9E553E6D08DB}"/>
              </a:ext>
            </a:extLst>
          </p:cNvPr>
          <p:cNvSpPr txBox="1"/>
          <p:nvPr/>
        </p:nvSpPr>
        <p:spPr>
          <a:xfrm>
            <a:off x="838201" y="4533176"/>
            <a:ext cx="1261884" cy="253916"/>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埃里克</a:t>
            </a:r>
            <a:r>
              <a:rPr lang="en-US" altLang="zh-CN" sz="1050" dirty="0">
                <a:latin typeface="STXingkai" panose="02010800040101010101" pitchFamily="2" charset="-122"/>
                <a:ea typeface="STXingkai" panose="02010800040101010101" pitchFamily="2" charset="-122"/>
              </a:rPr>
              <a:t>·</a:t>
            </a:r>
            <a:r>
              <a:rPr lang="zh-CN" altLang="en-US" sz="1050" dirty="0">
                <a:latin typeface="STXingkai" panose="02010800040101010101" pitchFamily="2" charset="-122"/>
                <a:ea typeface="STXingkai" panose="02010800040101010101" pitchFamily="2" charset="-122"/>
              </a:rPr>
              <a:t>拜因霍克</a:t>
            </a:r>
            <a:endParaRPr lang="en-US" sz="1050" dirty="0"/>
          </a:p>
        </p:txBody>
      </p:sp>
      <p:pic>
        <p:nvPicPr>
          <p:cNvPr id="6146" name="Picture 2">
            <a:hlinkClick r:id="rId4"/>
            <a:extLst>
              <a:ext uri="{FF2B5EF4-FFF2-40B4-BE49-F238E27FC236}">
                <a16:creationId xmlns:a16="http://schemas.microsoft.com/office/drawing/2014/main" id="{440D7D56-5E10-2145-9AB5-53BF8B2369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59374" y="929654"/>
            <a:ext cx="1307719" cy="213395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eric beinhocker">
            <a:hlinkClick r:id="rId6"/>
            <a:extLst>
              <a:ext uri="{FF2B5EF4-FFF2-40B4-BE49-F238E27FC236}">
                <a16:creationId xmlns:a16="http://schemas.microsoft.com/office/drawing/2014/main" id="{328C61DF-9C0D-BB46-A389-D9730ED66BC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7679" y="1164488"/>
            <a:ext cx="2074228" cy="31113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402F656-C7F2-DF44-97E2-61E542793385}"/>
              </a:ext>
            </a:extLst>
          </p:cNvPr>
          <p:cNvSpPr txBox="1"/>
          <p:nvPr/>
        </p:nvSpPr>
        <p:spPr>
          <a:xfrm>
            <a:off x="4572000" y="731537"/>
            <a:ext cx="1653017" cy="253916"/>
          </a:xfrm>
          <a:prstGeom prst="rect">
            <a:avLst/>
          </a:prstGeom>
          <a:noFill/>
        </p:spPr>
        <p:txBody>
          <a:bodyPr wrap="none" rtlCol="0">
            <a:spAutoFit/>
          </a:bodyPr>
          <a:lstStyle/>
          <a:p>
            <a:r>
              <a:rPr lang="en-US" sz="1050" dirty="0">
                <a:solidFill>
                  <a:srgbClr val="FF0000"/>
                </a:solidFill>
              </a:rPr>
              <a:t>(</a:t>
            </a:r>
            <a:r>
              <a:rPr lang="zh-CN" altLang="en-US" sz="1050" dirty="0">
                <a:solidFill>
                  <a:srgbClr val="FF0000"/>
                </a:solidFill>
                <a:latin typeface="STXingkai" panose="02010800040101010101" pitchFamily="2" charset="-122"/>
                <a:ea typeface="STXingkai" panose="02010800040101010101" pitchFamily="2" charset="-122"/>
              </a:rPr>
              <a:t>原文</a:t>
            </a:r>
            <a:r>
              <a:rPr lang="zh-CN" altLang="en-US" sz="1050" dirty="0">
                <a:solidFill>
                  <a:srgbClr val="FF0000"/>
                </a:solidFill>
              </a:rPr>
              <a:t>：</a:t>
            </a:r>
            <a:r>
              <a:rPr lang="en-US" sz="1050" dirty="0">
                <a:solidFill>
                  <a:srgbClr val="FF0000"/>
                </a:solidFill>
              </a:rPr>
              <a:t>Big Man Society)</a:t>
            </a:r>
          </a:p>
        </p:txBody>
      </p:sp>
    </p:spTree>
    <p:extLst>
      <p:ext uri="{BB962C8B-B14F-4D97-AF65-F5344CB8AC3E}">
        <p14:creationId xmlns:p14="http://schemas.microsoft.com/office/powerpoint/2010/main" val="2603684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en-US" altLang="zh-CN" sz="3300" spc="225" dirty="0">
                <a:latin typeface="华文新魏" panose="02010800040101010101" pitchFamily="2" charset="-122"/>
                <a:ea typeface="华文新魏" panose="02010800040101010101" pitchFamily="2" charset="-122"/>
                <a:cs typeface="Adobe 繁黑體 Std B"/>
              </a:rPr>
              <a:t>One more thing …</a:t>
            </a:r>
            <a:endParaRPr lang="zh-CN" altLang="en-US" sz="3300" spc="225" dirty="0">
              <a:latin typeface="华文新魏" panose="02010800040101010101" pitchFamily="2" charset="-122"/>
              <a:ea typeface="华文新魏" panose="02010800040101010101" pitchFamily="2" charset="-122"/>
              <a:cs typeface="Adobe 繁黑體 Std B"/>
            </a:endParaRPr>
          </a:p>
        </p:txBody>
      </p:sp>
      <p:pic>
        <p:nvPicPr>
          <p:cNvPr id="2" name="Picture 1">
            <a:extLst>
              <a:ext uri="{FF2B5EF4-FFF2-40B4-BE49-F238E27FC236}">
                <a16:creationId xmlns:a16="http://schemas.microsoft.com/office/drawing/2014/main" id="{0CC363E3-4E91-9149-BE60-6620646A14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9174" y="943629"/>
            <a:ext cx="2585652" cy="4112786"/>
          </a:xfrm>
          <a:prstGeom prst="rect">
            <a:avLst/>
          </a:prstGeom>
        </p:spPr>
      </p:pic>
    </p:spTree>
    <p:extLst>
      <p:ext uri="{BB962C8B-B14F-4D97-AF65-F5344CB8AC3E}">
        <p14:creationId xmlns:p14="http://schemas.microsoft.com/office/powerpoint/2010/main" val="3940823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626072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Intensive and Extensive Properties</a:t>
            </a:r>
            <a:endParaRPr dirty="0">
              <a:solidFill>
                <a:srgbClr val="FF0000"/>
              </a:solidFill>
            </a:endParaRPr>
          </a:p>
        </p:txBody>
      </p:sp>
      <p:pic>
        <p:nvPicPr>
          <p:cNvPr id="3" name="Picture 2">
            <a:hlinkClick r:id="rId3"/>
            <a:extLst>
              <a:ext uri="{FF2B5EF4-FFF2-40B4-BE49-F238E27FC236}">
                <a16:creationId xmlns:a16="http://schemas.microsoft.com/office/drawing/2014/main" id="{652575E8-B95C-DF4F-BA37-8E4DD3470A7D}"/>
              </a:ext>
            </a:extLst>
          </p:cNvPr>
          <p:cNvPicPr>
            <a:picLocks noChangeAspect="1"/>
          </p:cNvPicPr>
          <p:nvPr/>
        </p:nvPicPr>
        <p:blipFill>
          <a:blip r:embed="rId4"/>
          <a:stretch>
            <a:fillRect/>
          </a:stretch>
        </p:blipFill>
        <p:spPr>
          <a:xfrm>
            <a:off x="1594619" y="1017725"/>
            <a:ext cx="5954762" cy="3851177"/>
          </a:xfrm>
          <a:prstGeom prst="rect">
            <a:avLst/>
          </a:prstGeom>
        </p:spPr>
      </p:pic>
    </p:spTree>
    <p:extLst>
      <p:ext uri="{BB962C8B-B14F-4D97-AF65-F5344CB8AC3E}">
        <p14:creationId xmlns:p14="http://schemas.microsoft.com/office/powerpoint/2010/main" val="2243227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Labels, Linguistics, and Cognitive Science</a:t>
            </a:r>
            <a:endParaRPr dirty="0">
              <a:solidFill>
                <a:srgbClr val="FF0000"/>
              </a:solidFill>
            </a:endParaRPr>
          </a:p>
        </p:txBody>
      </p:sp>
      <p:pic>
        <p:nvPicPr>
          <p:cNvPr id="5122" name="Picture 2" descr="Where Mathematics Comes From.jpg">
            <a:hlinkClick r:id="rId3"/>
            <a:extLst>
              <a:ext uri="{FF2B5EF4-FFF2-40B4-BE49-F238E27FC236}">
                <a16:creationId xmlns:a16="http://schemas.microsoft.com/office/drawing/2014/main" id="{9D044BFE-E268-BE4C-8C98-0CD446AE39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33823" y="1179895"/>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men, Fire, and Dangerous Things: What Categories Reveal about the Mind">
            <a:hlinkClick r:id="rId5"/>
            <a:extLst>
              <a:ext uri="{FF2B5EF4-FFF2-40B4-BE49-F238E27FC236}">
                <a16:creationId xmlns:a16="http://schemas.microsoft.com/office/drawing/2014/main" id="{72637C38-2A3D-1A41-8E8C-D8F47E8E70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taphors We Live By">
            <a:hlinkClick r:id="rId7"/>
            <a:extLst>
              <a:ext uri="{FF2B5EF4-FFF2-40B4-BE49-F238E27FC236}">
                <a16:creationId xmlns:a16="http://schemas.microsoft.com/office/drawing/2014/main" id="{E1741D3A-DCF2-4442-8701-2DAAAFCCBB6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67498" y="1179895"/>
            <a:ext cx="2184148" cy="3462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F9EA7-837D-C84B-9B73-33ABEFF74EB7}"/>
              </a:ext>
            </a:extLst>
          </p:cNvPr>
          <p:cNvSpPr txBox="1"/>
          <p:nvPr/>
        </p:nvSpPr>
        <p:spPr>
          <a:xfrm>
            <a:off x="2848611" y="4724757"/>
            <a:ext cx="3446777" cy="307777"/>
          </a:xfrm>
          <a:prstGeom prst="rect">
            <a:avLst/>
          </a:prstGeom>
          <a:noFill/>
        </p:spPr>
        <p:txBody>
          <a:bodyPr wrap="none" rtlCol="0">
            <a:spAutoFit/>
          </a:bodyPr>
          <a:lstStyle/>
          <a:p>
            <a:r>
              <a:rPr lang="en-US" dirty="0"/>
              <a:t>Image Source: </a:t>
            </a:r>
            <a:r>
              <a:rPr lang="en-US" dirty="0">
                <a:hlinkClick r:id="rId9"/>
              </a:rPr>
              <a:t>https://</a:t>
            </a:r>
            <a:r>
              <a:rPr lang="en-US" dirty="0" err="1">
                <a:hlinkClick r:id="rId9"/>
              </a:rPr>
              <a:t>georgelakoff.com</a:t>
            </a:r>
            <a:r>
              <a:rPr lang="en-US" dirty="0">
                <a:hlinkClick r:id="rId9"/>
              </a:rPr>
              <a:t>/</a:t>
            </a:r>
            <a:endParaRPr lang="en-US" dirty="0"/>
          </a:p>
        </p:txBody>
      </p:sp>
      <p:pic>
        <p:nvPicPr>
          <p:cNvPr id="5128" name="Picture 8" descr="Philosophy in the Flesh">
            <a:hlinkClick r:id="rId10"/>
            <a:extLst>
              <a:ext uri="{FF2B5EF4-FFF2-40B4-BE49-F238E27FC236}">
                <a16:creationId xmlns:a16="http://schemas.microsoft.com/office/drawing/2014/main" id="{D616D8B2-807F-C543-9FC9-0D7475E2EA4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6433" y="570154"/>
            <a:ext cx="1336956" cy="1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8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2415337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3903038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32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133009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49681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Tree>
    <p:extLst>
      <p:ext uri="{BB962C8B-B14F-4D97-AF65-F5344CB8AC3E}">
        <p14:creationId xmlns:p14="http://schemas.microsoft.com/office/powerpoint/2010/main" val="1203882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Physiology</a:t>
            </a:r>
            <a:br>
              <a:rPr lang="en-US" dirty="0"/>
            </a:br>
            <a:r>
              <a:rPr lang="en-US" dirty="0">
                <a:solidFill>
                  <a:srgbClr val="FF0000"/>
                </a:solidFill>
              </a:rPr>
              <a:t>Checks and Balances</a:t>
            </a:r>
            <a:br>
              <a:rPr lang="en-US" dirty="0">
                <a:solidFill>
                  <a:srgbClr val="FF0000"/>
                </a:solidFill>
              </a:rPr>
            </a:br>
            <a:r>
              <a:rPr lang="en-US" dirty="0">
                <a:solidFill>
                  <a:srgbClr val="FF0000"/>
                </a:solidFill>
              </a:rPr>
              <a:t>Data Plane and the Control Plane</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60135634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extLst>
      <p:ext uri="{BB962C8B-B14F-4D97-AF65-F5344CB8AC3E}">
        <p14:creationId xmlns:p14="http://schemas.microsoft.com/office/powerpoint/2010/main" val="227499245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ITIL: A New Kind of Accounting System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a:t>
            </a:r>
          </a:p>
          <a:p>
            <a:pPr lvl="1"/>
            <a:r>
              <a:rPr lang="en-US" dirty="0"/>
              <a:t>UC: </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We are in the Universe,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fontScale="90000"/>
          </a:bodyPr>
          <a:lstStyle/>
          <a:p>
            <a:r>
              <a:rPr lang="en-US" dirty="0"/>
              <a:t>Namespace Management should be operated under </a:t>
            </a:r>
            <a:br>
              <a:rPr lang="en-US" dirty="0"/>
            </a:br>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22E59-C732-6E46-A0BF-812790056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11218"/>
            <a:ext cx="9144000" cy="4388577"/>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7490755" y="971741"/>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3" name="TextBox 2">
            <a:extLst>
              <a:ext uri="{FF2B5EF4-FFF2-40B4-BE49-F238E27FC236}">
                <a16:creationId xmlns:a16="http://schemas.microsoft.com/office/drawing/2014/main" id="{50CA55F5-8828-F449-9A1A-6982591B66AF}"/>
              </a:ext>
            </a:extLst>
          </p:cNvPr>
          <p:cNvSpPr txBox="1"/>
          <p:nvPr/>
        </p:nvSpPr>
        <p:spPr>
          <a:xfrm>
            <a:off x="1332061" y="3660986"/>
            <a:ext cx="6460423" cy="769441"/>
          </a:xfrm>
          <a:prstGeom prst="rect">
            <a:avLst/>
          </a:prstGeom>
          <a:noFill/>
        </p:spPr>
        <p:txBody>
          <a:bodyPr wrap="none" rtlCol="0">
            <a:spAutoFit/>
          </a:bodyPr>
          <a:lstStyle/>
          <a:p>
            <a:r>
              <a:rPr lang="en-US" sz="4400" b="1" dirty="0">
                <a:ln>
                  <a:solidFill>
                    <a:srgbClr val="5A4A1A"/>
                  </a:solidFill>
                </a:ln>
                <a:solidFill>
                  <a:schemeClr val="bg1"/>
                </a:solidFill>
              </a:rPr>
              <a:t>It is all made of Names!</a:t>
            </a:r>
          </a:p>
        </p:txBody>
      </p:sp>
      <p:sp>
        <p:nvSpPr>
          <p:cNvPr id="8" name="TextBox 7">
            <a:extLst>
              <a:ext uri="{FF2B5EF4-FFF2-40B4-BE49-F238E27FC236}">
                <a16:creationId xmlns:a16="http://schemas.microsoft.com/office/drawing/2014/main" id="{7650F25B-2817-D640-B21D-D5F09717284F}"/>
              </a:ext>
            </a:extLst>
          </p:cNvPr>
          <p:cNvSpPr txBox="1"/>
          <p:nvPr/>
        </p:nvSpPr>
        <p:spPr>
          <a:xfrm>
            <a:off x="2943188" y="871919"/>
            <a:ext cx="3257623" cy="769441"/>
          </a:xfrm>
          <a:prstGeom prst="rect">
            <a:avLst/>
          </a:prstGeom>
          <a:noFill/>
        </p:spPr>
        <p:txBody>
          <a:bodyPr wrap="none" rtlCol="0">
            <a:spAutoFit/>
          </a:bodyPr>
          <a:lstStyle/>
          <a:p>
            <a:r>
              <a:rPr lang="en-US" sz="4400" b="1" dirty="0">
                <a:ln>
                  <a:solidFill>
                    <a:srgbClr val="5A4A1A"/>
                  </a:solidFill>
                </a:ln>
                <a:solidFill>
                  <a:schemeClr val="bg1"/>
                </a:solidFill>
              </a:rPr>
              <a:t>Conclusion</a:t>
            </a:r>
          </a:p>
        </p:txBody>
      </p:sp>
      <p:sp>
        <p:nvSpPr>
          <p:cNvPr id="12" name="TextBox 11">
            <a:extLst>
              <a:ext uri="{FF2B5EF4-FFF2-40B4-BE49-F238E27FC236}">
                <a16:creationId xmlns:a16="http://schemas.microsoft.com/office/drawing/2014/main" id="{C649405C-86B3-6F42-B763-691D6D62FACE}"/>
              </a:ext>
            </a:extLst>
          </p:cNvPr>
          <p:cNvSpPr txBox="1"/>
          <p:nvPr/>
        </p:nvSpPr>
        <p:spPr>
          <a:xfrm>
            <a:off x="2160121" y="109049"/>
            <a:ext cx="4823756" cy="307777"/>
          </a:xfrm>
          <a:prstGeom prst="rect">
            <a:avLst/>
          </a:prstGeom>
          <a:noFill/>
        </p:spPr>
        <p:txBody>
          <a:bodyPr wrap="none" rtlCol="0">
            <a:spAutoFit/>
          </a:bodyPr>
          <a:lstStyle/>
          <a:p>
            <a:r>
              <a:rPr lang="en-US" b="1" dirty="0"/>
              <a:t>Lets go back to the birth place of the World Wide Web!</a:t>
            </a:r>
          </a:p>
        </p:txBody>
      </p:sp>
    </p:spTree>
    <p:extLst>
      <p:ext uri="{BB962C8B-B14F-4D97-AF65-F5344CB8AC3E}">
        <p14:creationId xmlns:p14="http://schemas.microsoft.com/office/powerpoint/2010/main" val="9495456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9</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4324</TotalTime>
  <Words>3857</Words>
  <Application>Microsoft Macintosh PowerPoint</Application>
  <PresentationFormat>On-screen Show (16:9)</PresentationFormat>
  <Paragraphs>527</Paragraphs>
  <Slides>87</Slides>
  <Notes>48</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87</vt:i4>
      </vt:variant>
    </vt:vector>
  </HeadingPairs>
  <TitlesOfParts>
    <vt:vector size="101" baseType="lpstr">
      <vt:lpstr>Exo 2</vt:lpstr>
      <vt:lpstr>Roboto Condensed Light</vt:lpstr>
      <vt:lpstr>宋体</vt:lpstr>
      <vt:lpstr>STXingkai</vt:lpstr>
      <vt:lpstr>STXingkai</vt:lpstr>
      <vt:lpstr>华文新魏</vt:lpstr>
      <vt:lpstr>华文新魏</vt:lpstr>
      <vt:lpstr>Weibei SC</vt:lpstr>
      <vt:lpstr>Arial</vt:lpstr>
      <vt:lpstr>Arial Rounded MT Bold</vt:lpstr>
      <vt:lpstr>Calibri</vt:lpstr>
      <vt:lpstr>Helvetica</vt:lpstr>
      <vt:lpstr>Simple Light</vt:lpstr>
      <vt:lpstr>Tech Newsletter by Slidesgo</vt:lpstr>
      <vt:lpstr>超越学科界限的认知基础 Transdisciplinary Cognitive Foundation</vt:lpstr>
      <vt:lpstr>Main Thesis of this course: “How do you know that you know?”</vt:lpstr>
      <vt:lpstr>A Cognitive Foundation X makes sense in Context Y</vt:lpstr>
      <vt:lpstr>Accountants and the Invention of Writing</vt:lpstr>
      <vt:lpstr>复式记账启蒙了西方科学和艺术的发展</vt:lpstr>
      <vt:lpstr>复式记账 ：僧人，数学与魔法</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Git as a Book Keeping Ledger</vt:lpstr>
      <vt:lpstr>Glossary</vt:lpstr>
      <vt:lpstr>Where is Paxos?</vt:lpstr>
      <vt:lpstr>Abstraction</vt:lpstr>
      <vt:lpstr>Abstraction</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复式记账启动资本主义</vt:lpstr>
      <vt:lpstr>A Common Trick in Data Verification</vt:lpstr>
      <vt:lpstr>The notion of Symmetry/Symmetry-breaking</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PowerPoint Presentation</vt:lpstr>
      <vt:lpstr>PowerPoint Presentation</vt:lpstr>
      <vt:lpstr>PowerPoint Presentation</vt:lpstr>
      <vt:lpstr>Lecture Outline</vt:lpstr>
      <vt:lpstr>Arts and Sciences of NsM</vt:lpstr>
      <vt:lpstr>Names gave birth to Cognitive Abilities  - Laozi</vt:lpstr>
      <vt:lpstr>The History of True Names</vt:lpstr>
      <vt:lpstr>The Meaning of being True</vt:lpstr>
      <vt:lpstr>The Necessity of Named abstractions</vt:lpstr>
      <vt:lpstr>How to Think Mathematically?</vt:lpstr>
      <vt:lpstr>“Mathematics is the art of giving the same name to different things!”      - Henry Poincare</vt:lpstr>
      <vt:lpstr>True Name defined by Wikipedia</vt:lpstr>
      <vt:lpstr>Intensive and Extensive Properties</vt:lpstr>
      <vt:lpstr>Labels, Linguistics, and Cognitive Science</vt:lpstr>
      <vt:lpstr>The expressive power of Names (labels)</vt:lpstr>
      <vt:lpstr>Categories are Containers of cognitive concepts</vt:lpstr>
      <vt:lpstr>Patterns of Categories/Classification of Concepts</vt:lpstr>
      <vt:lpstr>Combine Operands/Operations as constructed names?</vt:lpstr>
      <vt:lpstr>NsM at Scale!</vt:lpstr>
      <vt:lpstr>Namespace Management on the Global Scale </vt:lpstr>
      <vt:lpstr>A linguistic approach to  unify the cognizance across scales</vt:lpstr>
      <vt:lpstr>Think of Paxos and Raft</vt:lpstr>
      <vt:lpstr>Think of Paxo and Raft</vt:lpstr>
      <vt:lpstr>Think of Service DevOps</vt:lpstr>
      <vt:lpstr>Service Evolution</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Service Mesh (Istio) and Human Physiology Checks and Balances Data Plane and the Control Plane</vt:lpstr>
      <vt:lpstr>Awareness at many levels</vt:lpstr>
      <vt:lpstr>The CAP Theorem in NsM</vt:lpstr>
      <vt:lpstr>ITIL: A New Kind of Accounting System</vt:lpstr>
      <vt:lpstr>IT Service Management through SLA</vt:lpstr>
      <vt:lpstr>SLA, OLA, and UC</vt:lpstr>
      <vt:lpstr>Digital Tools in Software Containers</vt:lpstr>
      <vt:lpstr>PowerPoint Presentation</vt:lpstr>
      <vt:lpstr>Why is this a big deal?</vt:lpstr>
      <vt:lpstr>We are in the Universe, now!</vt:lpstr>
      <vt:lpstr>Namespace Management should be operated under  the Principle of Information Symmetry</vt:lpstr>
      <vt:lpstr>Discussion and Future Applications</vt:lpstr>
      <vt:lpstr>PowerPoint Presentation</vt:lpstr>
      <vt:lpstr>Your action on NsM before Sep 28, 202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863</cp:revision>
  <dcterms:modified xsi:type="dcterms:W3CDTF">2020-10-09T05:23:27Z</dcterms:modified>
</cp:coreProperties>
</file>